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7" r:id="rId18"/>
    <p:sldId id="289" r:id="rId19"/>
    <p:sldId id="271" r:id="rId20"/>
    <p:sldId id="274" r:id="rId21"/>
    <p:sldId id="259" r:id="rId22"/>
    <p:sldId id="260" r:id="rId23"/>
    <p:sldId id="261" r:id="rId24"/>
    <p:sldId id="290" r:id="rId25"/>
    <p:sldId id="262" r:id="rId26"/>
    <p:sldId id="263" r:id="rId27"/>
    <p:sldId id="264" r:id="rId28"/>
    <p:sldId id="291" r:id="rId29"/>
    <p:sldId id="292" r:id="rId30"/>
    <p:sldId id="265" r:id="rId31"/>
    <p:sldId id="266" r:id="rId32"/>
    <p:sldId id="275" r:id="rId33"/>
    <p:sldId id="27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5605" autoAdjust="0"/>
  </p:normalViewPr>
  <p:slideViewPr>
    <p:cSldViewPr snapToGrid="0" snapToObjects="1">
      <p:cViewPr varScale="1">
        <p:scale>
          <a:sx n="54" d="100"/>
          <a:sy n="54" d="100"/>
        </p:scale>
        <p:origin x="18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563EDB-4CA0-4D66-A203-42E75D6F931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EC9493F-979F-4BDB-A979-31E1082ABC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Andy Ho – </a:t>
          </a:r>
        </a:p>
      </dgm:t>
    </dgm:pt>
    <dgm:pt modelId="{1ABFB81F-D998-40E5-9B4B-77735A374E41}" type="parTrans" cxnId="{86823632-7F81-42BB-8470-ABDC78676620}">
      <dgm:prSet/>
      <dgm:spPr/>
      <dgm:t>
        <a:bodyPr/>
        <a:lstStyle/>
        <a:p>
          <a:endParaRPr lang="en-US"/>
        </a:p>
      </dgm:t>
    </dgm:pt>
    <dgm:pt modelId="{4A75EB36-D218-47F9-8FE3-838A155BD8D9}" type="sibTrans" cxnId="{86823632-7F81-42BB-8470-ABDC78676620}">
      <dgm:prSet/>
      <dgm:spPr/>
      <dgm:t>
        <a:bodyPr/>
        <a:lstStyle/>
        <a:p>
          <a:endParaRPr lang="en-US"/>
        </a:p>
      </dgm:t>
    </dgm:pt>
    <dgm:pt modelId="{1E06A7BD-BF9B-490A-AF50-C2AFBC35ED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 Nguyen –</a:t>
          </a:r>
        </a:p>
      </dgm:t>
    </dgm:pt>
    <dgm:pt modelId="{E4042730-A608-42D5-8EAB-24B308B7B78D}" type="parTrans" cxnId="{57D33502-F3AF-4311-8ED8-CACF2B2CA3FD}">
      <dgm:prSet/>
      <dgm:spPr/>
      <dgm:t>
        <a:bodyPr/>
        <a:lstStyle/>
        <a:p>
          <a:endParaRPr lang="en-US"/>
        </a:p>
      </dgm:t>
    </dgm:pt>
    <dgm:pt modelId="{3ACB0E60-84A3-4E5C-8226-7D8211318C78}" type="sibTrans" cxnId="{57D33502-F3AF-4311-8ED8-CACF2B2CA3FD}">
      <dgm:prSet/>
      <dgm:spPr/>
      <dgm:t>
        <a:bodyPr/>
        <a:lstStyle/>
        <a:p>
          <a:endParaRPr lang="en-US"/>
        </a:p>
      </dgm:t>
    </dgm:pt>
    <dgm:pt modelId="{D67C0B72-9925-4A2D-826D-632CE3629C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Jodi Pafford – </a:t>
          </a:r>
        </a:p>
      </dgm:t>
    </dgm:pt>
    <dgm:pt modelId="{9C9D48D1-FA4C-44F1-B913-71BEEE497068}" type="parTrans" cxnId="{889C9E43-C878-4E7D-B607-BB9D43247562}">
      <dgm:prSet/>
      <dgm:spPr/>
      <dgm:t>
        <a:bodyPr/>
        <a:lstStyle/>
        <a:p>
          <a:endParaRPr lang="en-US"/>
        </a:p>
      </dgm:t>
    </dgm:pt>
    <dgm:pt modelId="{3A876D20-E3B8-4A0F-ABEA-2D94002EC537}" type="sibTrans" cxnId="{889C9E43-C878-4E7D-B607-BB9D43247562}">
      <dgm:prSet/>
      <dgm:spPr/>
      <dgm:t>
        <a:bodyPr/>
        <a:lstStyle/>
        <a:p>
          <a:endParaRPr lang="en-US"/>
        </a:p>
      </dgm:t>
    </dgm:pt>
    <dgm:pt modelId="{DCA58A4F-2417-4A52-A699-AE32FC38833E}" type="pres">
      <dgm:prSet presAssocID="{E2563EDB-4CA0-4D66-A203-42E75D6F9316}" presName="root" presStyleCnt="0">
        <dgm:presLayoutVars>
          <dgm:dir/>
          <dgm:resizeHandles val="exact"/>
        </dgm:presLayoutVars>
      </dgm:prSet>
      <dgm:spPr/>
    </dgm:pt>
    <dgm:pt modelId="{44CA97D3-3C28-4C1F-9863-439874869E3B}" type="pres">
      <dgm:prSet presAssocID="{1EC9493F-979F-4BDB-A979-31E1082ABC77}" presName="compNode" presStyleCnt="0"/>
      <dgm:spPr/>
    </dgm:pt>
    <dgm:pt modelId="{758B95C8-B4F4-4372-9A1D-D0DCAAF81CA8}" type="pres">
      <dgm:prSet presAssocID="{1EC9493F-979F-4BDB-A979-31E1082ABC77}" presName="iconBgRect" presStyleLbl="bgShp" presStyleIdx="0" presStyleCnt="3"/>
      <dgm:spPr>
        <a:solidFill>
          <a:srgbClr val="FF4343">
            <a:alpha val="50196"/>
          </a:srgbClr>
        </a:solidFill>
      </dgm:spPr>
    </dgm:pt>
    <dgm:pt modelId="{7F3AA93B-461A-4EF9-8C3B-D1EBB125F8CE}" type="pres">
      <dgm:prSet presAssocID="{1EC9493F-979F-4BDB-A979-31E1082AB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le profile"/>
        </a:ext>
      </dgm:extLst>
    </dgm:pt>
    <dgm:pt modelId="{2F9472CC-6ECC-4459-AC49-8FB680A5AB58}" type="pres">
      <dgm:prSet presAssocID="{1EC9493F-979F-4BDB-A979-31E1082ABC77}" presName="spaceRect" presStyleCnt="0"/>
      <dgm:spPr/>
    </dgm:pt>
    <dgm:pt modelId="{ACABC532-CE1B-474C-95F6-B36D4EFEC3B3}" type="pres">
      <dgm:prSet presAssocID="{1EC9493F-979F-4BDB-A979-31E1082ABC77}" presName="textRect" presStyleLbl="revTx" presStyleIdx="0" presStyleCnt="3">
        <dgm:presLayoutVars>
          <dgm:chMax val="1"/>
          <dgm:chPref val="1"/>
        </dgm:presLayoutVars>
      </dgm:prSet>
      <dgm:spPr/>
    </dgm:pt>
    <dgm:pt modelId="{2C3FBC1D-7BEC-435F-B1D2-AB012B11A9E8}" type="pres">
      <dgm:prSet presAssocID="{4A75EB36-D218-47F9-8FE3-838A155BD8D9}" presName="sibTrans" presStyleCnt="0"/>
      <dgm:spPr/>
    </dgm:pt>
    <dgm:pt modelId="{47F96661-B43E-4182-9E2F-F2F7E1E148C6}" type="pres">
      <dgm:prSet presAssocID="{1E06A7BD-BF9B-490A-AF50-C2AFBC35EDC4}" presName="compNode" presStyleCnt="0"/>
      <dgm:spPr/>
    </dgm:pt>
    <dgm:pt modelId="{529A66EE-EA7D-43EA-AA64-976B4FD64F84}" type="pres">
      <dgm:prSet presAssocID="{1E06A7BD-BF9B-490A-AF50-C2AFBC35EDC4}" presName="iconBgRect" presStyleLbl="bgShp" presStyleIdx="1" presStyleCnt="3"/>
      <dgm:spPr>
        <a:solidFill>
          <a:srgbClr val="FF4343">
            <a:alpha val="50196"/>
          </a:srgbClr>
        </a:solidFill>
      </dgm:spPr>
    </dgm:pt>
    <dgm:pt modelId="{209F367F-3642-42C5-A258-B284F24EAEFC}" type="pres">
      <dgm:prSet presAssocID="{1E06A7BD-BF9B-490A-AF50-C2AFBC35EDC4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le profile"/>
        </a:ext>
      </dgm:extLst>
    </dgm:pt>
    <dgm:pt modelId="{3C98F986-989E-45DA-B991-E156FCEDC497}" type="pres">
      <dgm:prSet presAssocID="{1E06A7BD-BF9B-490A-AF50-C2AFBC35EDC4}" presName="spaceRect" presStyleCnt="0"/>
      <dgm:spPr/>
    </dgm:pt>
    <dgm:pt modelId="{4FAB0C96-C106-4DEC-8E89-FB76A5E3917D}" type="pres">
      <dgm:prSet presAssocID="{1E06A7BD-BF9B-490A-AF50-C2AFBC35EDC4}" presName="textRect" presStyleLbl="revTx" presStyleIdx="1" presStyleCnt="3">
        <dgm:presLayoutVars>
          <dgm:chMax val="1"/>
          <dgm:chPref val="1"/>
        </dgm:presLayoutVars>
      </dgm:prSet>
      <dgm:spPr/>
    </dgm:pt>
    <dgm:pt modelId="{4CA1111B-4DFC-4A93-A00D-619CBD4FEA3C}" type="pres">
      <dgm:prSet presAssocID="{3ACB0E60-84A3-4E5C-8226-7D8211318C78}" presName="sibTrans" presStyleCnt="0"/>
      <dgm:spPr/>
    </dgm:pt>
    <dgm:pt modelId="{ADEEF28E-FDEE-4A50-BF91-D40C392CE745}" type="pres">
      <dgm:prSet presAssocID="{D67C0B72-9925-4A2D-826D-632CE3629CEA}" presName="compNode" presStyleCnt="0"/>
      <dgm:spPr/>
    </dgm:pt>
    <dgm:pt modelId="{08CECF67-5E1D-43BC-BDF3-A2DBBD991F6E}" type="pres">
      <dgm:prSet presAssocID="{D67C0B72-9925-4A2D-826D-632CE3629CEA}" presName="iconBgRect" presStyleLbl="bgShp" presStyleIdx="2" presStyleCnt="3"/>
      <dgm:spPr>
        <a:solidFill>
          <a:srgbClr val="FF4343">
            <a:alpha val="50196"/>
          </a:srgbClr>
        </a:solidFill>
      </dgm:spPr>
    </dgm:pt>
    <dgm:pt modelId="{3AE78956-64C4-433D-88C3-4538E3C36AD4}" type="pres">
      <dgm:prSet presAssocID="{D67C0B72-9925-4A2D-826D-632CE3629CEA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male Profile"/>
        </a:ext>
      </dgm:extLst>
    </dgm:pt>
    <dgm:pt modelId="{16B4BB51-7997-423B-8D7E-14A6CEBFE06E}" type="pres">
      <dgm:prSet presAssocID="{D67C0B72-9925-4A2D-826D-632CE3629CEA}" presName="spaceRect" presStyleCnt="0"/>
      <dgm:spPr/>
    </dgm:pt>
    <dgm:pt modelId="{A1354FEA-8ADB-4C9A-B5A3-B18BF7280A12}" type="pres">
      <dgm:prSet presAssocID="{D67C0B72-9925-4A2D-826D-632CE3629C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D33502-F3AF-4311-8ED8-CACF2B2CA3FD}" srcId="{E2563EDB-4CA0-4D66-A203-42E75D6F9316}" destId="{1E06A7BD-BF9B-490A-AF50-C2AFBC35EDC4}" srcOrd="1" destOrd="0" parTransId="{E4042730-A608-42D5-8EAB-24B308B7B78D}" sibTransId="{3ACB0E60-84A3-4E5C-8226-7D8211318C78}"/>
    <dgm:cxn modelId="{86823632-7F81-42BB-8470-ABDC78676620}" srcId="{E2563EDB-4CA0-4D66-A203-42E75D6F9316}" destId="{1EC9493F-979F-4BDB-A979-31E1082ABC77}" srcOrd="0" destOrd="0" parTransId="{1ABFB81F-D998-40E5-9B4B-77735A374E41}" sibTransId="{4A75EB36-D218-47F9-8FE3-838A155BD8D9}"/>
    <dgm:cxn modelId="{F5D4263A-5A1C-4402-B175-C2F8539FCF04}" type="presOf" srcId="{D67C0B72-9925-4A2D-826D-632CE3629CEA}" destId="{A1354FEA-8ADB-4C9A-B5A3-B18BF7280A12}" srcOrd="0" destOrd="0" presId="urn:microsoft.com/office/officeart/2018/5/layout/IconCircleLabelList"/>
    <dgm:cxn modelId="{889C9E43-C878-4E7D-B607-BB9D43247562}" srcId="{E2563EDB-4CA0-4D66-A203-42E75D6F9316}" destId="{D67C0B72-9925-4A2D-826D-632CE3629CEA}" srcOrd="2" destOrd="0" parTransId="{9C9D48D1-FA4C-44F1-B913-71BEEE497068}" sibTransId="{3A876D20-E3B8-4A0F-ABEA-2D94002EC537}"/>
    <dgm:cxn modelId="{625B6EA5-73DC-42D5-A9C3-C0E18BF9209A}" type="presOf" srcId="{E2563EDB-4CA0-4D66-A203-42E75D6F9316}" destId="{DCA58A4F-2417-4A52-A699-AE32FC38833E}" srcOrd="0" destOrd="0" presId="urn:microsoft.com/office/officeart/2018/5/layout/IconCircleLabelList"/>
    <dgm:cxn modelId="{CF2B1EAB-ACBB-4C61-BD3F-40E3756983DC}" type="presOf" srcId="{1EC9493F-979F-4BDB-A979-31E1082ABC77}" destId="{ACABC532-CE1B-474C-95F6-B36D4EFEC3B3}" srcOrd="0" destOrd="0" presId="urn:microsoft.com/office/officeart/2018/5/layout/IconCircleLabelList"/>
    <dgm:cxn modelId="{D0C427D2-92C1-4434-B0B8-AF6A4484ACF3}" type="presOf" srcId="{1E06A7BD-BF9B-490A-AF50-C2AFBC35EDC4}" destId="{4FAB0C96-C106-4DEC-8E89-FB76A5E3917D}" srcOrd="0" destOrd="0" presId="urn:microsoft.com/office/officeart/2018/5/layout/IconCircleLabelList"/>
    <dgm:cxn modelId="{ABF300A5-399B-4992-81CF-33451891CD67}" type="presParOf" srcId="{DCA58A4F-2417-4A52-A699-AE32FC38833E}" destId="{44CA97D3-3C28-4C1F-9863-439874869E3B}" srcOrd="0" destOrd="0" presId="urn:microsoft.com/office/officeart/2018/5/layout/IconCircleLabelList"/>
    <dgm:cxn modelId="{3969FD03-2D98-49CA-A8B2-A4165E36407D}" type="presParOf" srcId="{44CA97D3-3C28-4C1F-9863-439874869E3B}" destId="{758B95C8-B4F4-4372-9A1D-D0DCAAF81CA8}" srcOrd="0" destOrd="0" presId="urn:microsoft.com/office/officeart/2018/5/layout/IconCircleLabelList"/>
    <dgm:cxn modelId="{4246FF97-A17D-40DD-BC98-D9C8321D42BC}" type="presParOf" srcId="{44CA97D3-3C28-4C1F-9863-439874869E3B}" destId="{7F3AA93B-461A-4EF9-8C3B-D1EBB125F8CE}" srcOrd="1" destOrd="0" presId="urn:microsoft.com/office/officeart/2018/5/layout/IconCircleLabelList"/>
    <dgm:cxn modelId="{8D6E20EB-65EF-44D9-B5ED-DDC7A8FFB075}" type="presParOf" srcId="{44CA97D3-3C28-4C1F-9863-439874869E3B}" destId="{2F9472CC-6ECC-4459-AC49-8FB680A5AB58}" srcOrd="2" destOrd="0" presId="urn:microsoft.com/office/officeart/2018/5/layout/IconCircleLabelList"/>
    <dgm:cxn modelId="{AA858063-6249-4CF8-A4E4-2A6A4176BA7F}" type="presParOf" srcId="{44CA97D3-3C28-4C1F-9863-439874869E3B}" destId="{ACABC532-CE1B-474C-95F6-B36D4EFEC3B3}" srcOrd="3" destOrd="0" presId="urn:microsoft.com/office/officeart/2018/5/layout/IconCircleLabelList"/>
    <dgm:cxn modelId="{3BE09201-C5B1-4A30-8C31-C0EFAB1ADE4C}" type="presParOf" srcId="{DCA58A4F-2417-4A52-A699-AE32FC38833E}" destId="{2C3FBC1D-7BEC-435F-B1D2-AB012B11A9E8}" srcOrd="1" destOrd="0" presId="urn:microsoft.com/office/officeart/2018/5/layout/IconCircleLabelList"/>
    <dgm:cxn modelId="{23E68E6C-BE79-4B84-B543-A64D7369AEB1}" type="presParOf" srcId="{DCA58A4F-2417-4A52-A699-AE32FC38833E}" destId="{47F96661-B43E-4182-9E2F-F2F7E1E148C6}" srcOrd="2" destOrd="0" presId="urn:microsoft.com/office/officeart/2018/5/layout/IconCircleLabelList"/>
    <dgm:cxn modelId="{F9394651-8A8E-43A5-AFF3-F2106D06B6FF}" type="presParOf" srcId="{47F96661-B43E-4182-9E2F-F2F7E1E148C6}" destId="{529A66EE-EA7D-43EA-AA64-976B4FD64F84}" srcOrd="0" destOrd="0" presId="urn:microsoft.com/office/officeart/2018/5/layout/IconCircleLabelList"/>
    <dgm:cxn modelId="{C7FC7264-DF81-4664-BAFB-D9369ABD4351}" type="presParOf" srcId="{47F96661-B43E-4182-9E2F-F2F7E1E148C6}" destId="{209F367F-3642-42C5-A258-B284F24EAEFC}" srcOrd="1" destOrd="0" presId="urn:microsoft.com/office/officeart/2018/5/layout/IconCircleLabelList"/>
    <dgm:cxn modelId="{1972D89C-7122-46EC-BCD8-0CB013DB9359}" type="presParOf" srcId="{47F96661-B43E-4182-9E2F-F2F7E1E148C6}" destId="{3C98F986-989E-45DA-B991-E156FCEDC497}" srcOrd="2" destOrd="0" presId="urn:microsoft.com/office/officeart/2018/5/layout/IconCircleLabelList"/>
    <dgm:cxn modelId="{CE866889-1BDD-49FB-9C40-B6F800E5F279}" type="presParOf" srcId="{47F96661-B43E-4182-9E2F-F2F7E1E148C6}" destId="{4FAB0C96-C106-4DEC-8E89-FB76A5E3917D}" srcOrd="3" destOrd="0" presId="urn:microsoft.com/office/officeart/2018/5/layout/IconCircleLabelList"/>
    <dgm:cxn modelId="{B3B09385-1F9D-41C1-B502-AEA805034A8D}" type="presParOf" srcId="{DCA58A4F-2417-4A52-A699-AE32FC38833E}" destId="{4CA1111B-4DFC-4A93-A00D-619CBD4FEA3C}" srcOrd="3" destOrd="0" presId="urn:microsoft.com/office/officeart/2018/5/layout/IconCircleLabelList"/>
    <dgm:cxn modelId="{D93063B5-B219-42C5-B191-76143F430B70}" type="presParOf" srcId="{DCA58A4F-2417-4A52-A699-AE32FC38833E}" destId="{ADEEF28E-FDEE-4A50-BF91-D40C392CE745}" srcOrd="4" destOrd="0" presId="urn:microsoft.com/office/officeart/2018/5/layout/IconCircleLabelList"/>
    <dgm:cxn modelId="{731A11AE-BFC1-49AA-BDED-18A2DFF7BC73}" type="presParOf" srcId="{ADEEF28E-FDEE-4A50-BF91-D40C392CE745}" destId="{08CECF67-5E1D-43BC-BDF3-A2DBBD991F6E}" srcOrd="0" destOrd="0" presId="urn:microsoft.com/office/officeart/2018/5/layout/IconCircleLabelList"/>
    <dgm:cxn modelId="{3B2AC254-5C36-45D0-874F-0E051C83E20E}" type="presParOf" srcId="{ADEEF28E-FDEE-4A50-BF91-D40C392CE745}" destId="{3AE78956-64C4-433D-88C3-4538E3C36AD4}" srcOrd="1" destOrd="0" presId="urn:microsoft.com/office/officeart/2018/5/layout/IconCircleLabelList"/>
    <dgm:cxn modelId="{87999574-F3C8-4077-BAD6-2F87E30E2765}" type="presParOf" srcId="{ADEEF28E-FDEE-4A50-BF91-D40C392CE745}" destId="{16B4BB51-7997-423B-8D7E-14A6CEBFE06E}" srcOrd="2" destOrd="0" presId="urn:microsoft.com/office/officeart/2018/5/layout/IconCircleLabelList"/>
    <dgm:cxn modelId="{20E3BBBA-6052-4551-95E8-D5CD6E3B7974}" type="presParOf" srcId="{ADEEF28E-FDEE-4A50-BF91-D40C392CE745}" destId="{A1354FEA-8ADB-4C9A-B5A3-B18BF7280A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B95C8-B4F4-4372-9A1D-D0DCAAF81CA8}">
      <dsp:nvSpPr>
        <dsp:cNvPr id="0" name=""/>
        <dsp:cNvSpPr/>
      </dsp:nvSpPr>
      <dsp:spPr>
        <a:xfrm>
          <a:off x="484679" y="193494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AA93B-461A-4EF9-8C3B-D1EBB125F8CE}">
      <dsp:nvSpPr>
        <dsp:cNvPr id="0" name=""/>
        <dsp:cNvSpPr/>
      </dsp:nvSpPr>
      <dsp:spPr>
        <a:xfrm>
          <a:off x="769867" y="478681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BC532-CE1B-474C-95F6-B36D4EFEC3B3}">
      <dsp:nvSpPr>
        <dsp:cNvPr id="0" name=""/>
        <dsp:cNvSpPr/>
      </dsp:nvSpPr>
      <dsp:spPr>
        <a:xfrm>
          <a:off x="56898" y="1948494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Andy Ho – </a:t>
          </a:r>
        </a:p>
      </dsp:txBody>
      <dsp:txXfrm>
        <a:off x="56898" y="1948494"/>
        <a:ext cx="2193750" cy="720000"/>
      </dsp:txXfrm>
    </dsp:sp>
    <dsp:sp modelId="{529A66EE-EA7D-43EA-AA64-976B4FD64F84}">
      <dsp:nvSpPr>
        <dsp:cNvPr id="0" name=""/>
        <dsp:cNvSpPr/>
      </dsp:nvSpPr>
      <dsp:spPr>
        <a:xfrm>
          <a:off x="3062335" y="193494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F367F-3642-42C5-A258-B284F24EAEFC}">
      <dsp:nvSpPr>
        <dsp:cNvPr id="0" name=""/>
        <dsp:cNvSpPr/>
      </dsp:nvSpPr>
      <dsp:spPr>
        <a:xfrm>
          <a:off x="3347523" y="478681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B0C96-C106-4DEC-8E89-FB76A5E3917D}">
      <dsp:nvSpPr>
        <dsp:cNvPr id="0" name=""/>
        <dsp:cNvSpPr/>
      </dsp:nvSpPr>
      <dsp:spPr>
        <a:xfrm>
          <a:off x="2634554" y="1948494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An Nguyen –</a:t>
          </a:r>
        </a:p>
      </dsp:txBody>
      <dsp:txXfrm>
        <a:off x="2634554" y="1948494"/>
        <a:ext cx="2193750" cy="720000"/>
      </dsp:txXfrm>
    </dsp:sp>
    <dsp:sp modelId="{08CECF67-5E1D-43BC-BDF3-A2DBBD991F6E}">
      <dsp:nvSpPr>
        <dsp:cNvPr id="0" name=""/>
        <dsp:cNvSpPr/>
      </dsp:nvSpPr>
      <dsp:spPr>
        <a:xfrm>
          <a:off x="1773507" y="3216931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78956-64C4-433D-88C3-4538E3C36AD4}">
      <dsp:nvSpPr>
        <dsp:cNvPr id="0" name=""/>
        <dsp:cNvSpPr/>
      </dsp:nvSpPr>
      <dsp:spPr>
        <a:xfrm>
          <a:off x="2058695" y="3502119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54FEA-8ADB-4C9A-B5A3-B18BF7280A12}">
      <dsp:nvSpPr>
        <dsp:cNvPr id="0" name=""/>
        <dsp:cNvSpPr/>
      </dsp:nvSpPr>
      <dsp:spPr>
        <a:xfrm>
          <a:off x="1345726" y="497193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Jodi Pafford – </a:t>
          </a:r>
        </a:p>
      </dsp:txBody>
      <dsp:txXfrm>
        <a:off x="1345726" y="4971931"/>
        <a:ext cx="21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In order to get job postings off of Indeed.com, we used the python library, Beautiful Soup to scrape the website. Beautiful Soup allowed us to go from this to a nice clean csv export.</a:t>
            </a:r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r>
              <a:rPr lang="en-US" dirty="0"/>
              <a:t>Through our </a:t>
            </a:r>
            <a:r>
              <a:rPr lang="en-US" dirty="0" err="1"/>
              <a:t>webscrape</a:t>
            </a:r>
            <a:r>
              <a:rPr lang="en-US" dirty="0"/>
              <a:t> of 16 cities (such as Los Angeles, Seattle, Dallas, Denver, New York City and Washington D.C.) and 6 different job titles, we collected 8,738 job postings.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  <a:p>
            <a:r>
              <a:rPr lang="en-US" dirty="0"/>
              <a:t>West Coast – California</a:t>
            </a:r>
          </a:p>
          <a:p>
            <a:r>
              <a:rPr lang="en-US" dirty="0"/>
              <a:t>Central – Texas</a:t>
            </a:r>
          </a:p>
          <a:p>
            <a:r>
              <a:rPr lang="en-US" dirty="0"/>
              <a:t>East Coast – New York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California had the most Data Scientist job posting. Although Texas had more postings collected, New York, Washington state, and Massachusetts had more Data Scientist job postings.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Universal Sentence Embedder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8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91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78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44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9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2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ortervillepost.com/jobs.html" TargetMode="External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&lt;High level Work Flow&gt;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214562" y="104223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48" y="1042234"/>
            <a:ext cx="7367365" cy="5174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792878"/>
            <a:ext cx="9144000" cy="29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801278" y="838987"/>
            <a:ext cx="7714072" cy="5448322"/>
            <a:chOff x="801278" y="838987"/>
            <a:chExt cx="7714072" cy="544832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6612" y="1373000"/>
                  <a:ext cx="6758738" cy="4895454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3685880" y="1093509"/>
                <a:ext cx="1187778" cy="3576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536568" y="1708776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2,926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499523" y="3002540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1,742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481485" y="3041817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1,718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435167" y="3618422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1,200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407701" y="3902800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800" b="1" dirty="0"/>
                <a:t>952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380237" y="3791245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200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B5A7FC-D0FD-437B-95CD-A69FC673D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9338" y="297066"/>
            <a:ext cx="2381250" cy="1038225"/>
          </a:xfr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A4A519-2214-41ED-B8D7-57D783ACA3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0726" y="1057148"/>
            <a:ext cx="8178799" cy="47437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4B212-3BE3-4134-83A2-548256E8EEC5}"/>
              </a:ext>
            </a:extLst>
          </p:cNvPr>
          <p:cNvPicPr/>
          <p:nvPr/>
        </p:nvPicPr>
        <p:blipFill rotWithShape="1">
          <a:blip r:embed="rId3"/>
          <a:srcRect t="8589" r="72458" b="22091"/>
          <a:stretch/>
        </p:blipFill>
        <p:spPr>
          <a:xfrm>
            <a:off x="-24063" y="501648"/>
            <a:ext cx="4162926" cy="4682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1E7767-7FE5-449A-B8BE-5D8443B64437}"/>
              </a:ext>
            </a:extLst>
          </p:cNvPr>
          <p:cNvPicPr/>
          <p:nvPr/>
        </p:nvPicPr>
        <p:blipFill rotWithShape="1">
          <a:blip r:embed="rId3"/>
          <a:srcRect l="27574" t="33852" r="42008"/>
          <a:stretch/>
        </p:blipFill>
        <p:spPr>
          <a:xfrm>
            <a:off x="2204453" y="1289384"/>
            <a:ext cx="3113505" cy="4279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84A550-172D-4A3D-A679-07D0F32D9268}"/>
              </a:ext>
            </a:extLst>
          </p:cNvPr>
          <p:cNvPicPr/>
          <p:nvPr/>
        </p:nvPicPr>
        <p:blipFill rotWithShape="1">
          <a:blip r:embed="rId3"/>
          <a:srcRect l="56669" t="25990" r="8172" b="18211"/>
          <a:stretch/>
        </p:blipFill>
        <p:spPr>
          <a:xfrm>
            <a:off x="4572000" y="1015831"/>
            <a:ext cx="4331369" cy="38862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33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A1CA2-53F8-40B2-BE41-3E83B06841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600" y="873125"/>
            <a:ext cx="8178799" cy="51117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1F7BC-E35E-43F2-99C9-9517DC1FE441}"/>
              </a:ext>
            </a:extLst>
          </p:cNvPr>
          <p:cNvSpPr txBox="1"/>
          <p:nvPr/>
        </p:nvSpPr>
        <p:spPr>
          <a:xfrm>
            <a:off x="2330824" y="2402541"/>
            <a:ext cx="4715435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Will probably change this slide up. Image is too small to be meaningful…..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Notes….. Cleaning process brought us to a total of …… job postings. Cleaning process consisted of pulling postings with bullet pointed skills/attributes, removing </a:t>
            </a:r>
            <a:r>
              <a:rPr lang="en-US" dirty="0" err="1"/>
              <a:t>stopwords</a:t>
            </a:r>
            <a:r>
              <a:rPr lang="en-US" dirty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4074-9578-5544-9033-4B88F5E87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Carry-over from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Universal Sentence Embedder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815996" cy="2815996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**Add main focus point…</a:t>
            </a:r>
          </a:p>
        </p:txBody>
      </p:sp>
      <p:pic>
        <p:nvPicPr>
          <p:cNvPr id="6" name="Content Placeholder 5" descr="A picture containing fruit&#10;&#10;Description automatically generated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6428" y="1825625"/>
            <a:ext cx="5631143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Clustering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Clustering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101036-9B32-864C-94A9-8DEB5F4C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1" y="1487070"/>
            <a:ext cx="2655289" cy="26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Used to Profile Groups of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 Cheat RTS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E3AEAEF-0CBC-44F8-B580-3960828C2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253657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7411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DA9632-A2CA-B64C-8B69-9AF5BC2B1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52" y="1570947"/>
            <a:ext cx="2575907" cy="25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lvl="1"/>
            <a:r>
              <a:rPr lang="en-US" dirty="0"/>
              <a:t>Assign appropriate compensation</a:t>
            </a:r>
          </a:p>
          <a:p>
            <a:pPr lvl="1"/>
            <a:r>
              <a:rPr lang="en-US" dirty="0"/>
              <a:t>Post jobs accurately</a:t>
            </a:r>
          </a:p>
          <a:p>
            <a:pPr lvl="1"/>
            <a:r>
              <a:rPr lang="en-US" dirty="0"/>
              <a:t>There is no UNICORN</a:t>
            </a:r>
          </a:p>
          <a:p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lvl="1"/>
            <a:r>
              <a:rPr lang="en-US" dirty="0"/>
              <a:t>Self-awareness </a:t>
            </a:r>
          </a:p>
          <a:p>
            <a:pPr lvl="1"/>
            <a:r>
              <a:rPr lang="en-US" dirty="0"/>
              <a:t>Build on strengths </a:t>
            </a:r>
          </a:p>
          <a:p>
            <a:pPr lvl="1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lvl="1"/>
            <a:r>
              <a:rPr lang="en-US" dirty="0"/>
              <a:t>Assign appropriate compensation</a:t>
            </a:r>
          </a:p>
          <a:p>
            <a:pPr lvl="1"/>
            <a:r>
              <a:rPr lang="en-US" dirty="0"/>
              <a:t>Post jobs accurately</a:t>
            </a:r>
          </a:p>
          <a:p>
            <a:pPr lvl="1"/>
            <a:r>
              <a:rPr lang="en-US" dirty="0"/>
              <a:t>There is no UNICORN</a:t>
            </a:r>
          </a:p>
          <a:p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lvl="1"/>
            <a:r>
              <a:rPr lang="en-US" dirty="0"/>
              <a:t>Self-awareness </a:t>
            </a:r>
          </a:p>
          <a:p>
            <a:pPr lvl="1"/>
            <a:r>
              <a:rPr lang="en-US" dirty="0"/>
              <a:t>Build on strengths </a:t>
            </a:r>
          </a:p>
          <a:p>
            <a:pPr lvl="1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731</Words>
  <Application>Microsoft Office PowerPoint</Application>
  <PresentationFormat>On-screen Show (4:3)</PresentationFormat>
  <Paragraphs>223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a Data Scientist</vt:lpstr>
      <vt:lpstr>I am a Data Scientist</vt:lpstr>
      <vt:lpstr>I am a Data Scientist</vt:lpstr>
      <vt:lpstr>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Job Distribution</vt:lpstr>
      <vt:lpstr>Job Distribution</vt:lpstr>
      <vt:lpstr>Job Distribution</vt:lpstr>
      <vt:lpstr>How we solved it: NLP Pipeline</vt:lpstr>
      <vt:lpstr>How we solved it: NLP Pipeline</vt:lpstr>
      <vt:lpstr>How we solved it: Universal Sentence Embedder</vt:lpstr>
      <vt:lpstr>**Add main focus point…</vt:lpstr>
      <vt:lpstr>Feature Vector</vt:lpstr>
      <vt:lpstr>Unsupervised Clustering</vt:lpstr>
      <vt:lpstr>Supervised Clustering </vt:lpstr>
      <vt:lpstr>Supervised Clustering </vt:lpstr>
      <vt:lpstr>Clustering</vt:lpstr>
      <vt:lpstr>Classification </vt:lpstr>
      <vt:lpstr>Classification</vt:lpstr>
      <vt:lpstr>Classification</vt:lpstr>
      <vt:lpstr>Classification</vt:lpstr>
      <vt:lpstr>Model Used to Profile Groups of People</vt:lpstr>
      <vt:lpstr>Used to Cheat RTS Systems</vt:lpstr>
      <vt:lpstr>One last crowd survey…</vt:lpstr>
      <vt:lpstr>We’d Love to Hear from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the Data Scientist</dc:title>
  <dc:creator>Jodi Pafford</dc:creator>
  <cp:lastModifiedBy>Jodi Pafford</cp:lastModifiedBy>
  <cp:revision>26</cp:revision>
  <dcterms:created xsi:type="dcterms:W3CDTF">2019-10-14T02:18:28Z</dcterms:created>
  <dcterms:modified xsi:type="dcterms:W3CDTF">2019-10-22T04:36:31Z</dcterms:modified>
</cp:coreProperties>
</file>